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3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14" r:id="rId30"/>
    <p:sldId id="282" r:id="rId31"/>
    <p:sldId id="283" r:id="rId32"/>
    <p:sldId id="284" r:id="rId33"/>
    <p:sldId id="285" r:id="rId34"/>
    <p:sldId id="286" r:id="rId35"/>
    <p:sldId id="287" r:id="rId36"/>
    <p:sldId id="315" r:id="rId37"/>
    <p:sldId id="288" r:id="rId38"/>
    <p:sldId id="289" r:id="rId39"/>
    <p:sldId id="290" r:id="rId40"/>
    <p:sldId id="291" r:id="rId41"/>
    <p:sldId id="292" r:id="rId42"/>
    <p:sldId id="316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17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0124-8A30-4EDF-9DE2-EBD1AF69244A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8467-0B71-49D6-A64E-37B45EF8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13948" r="13473" b="5111"/>
          <a:stretch/>
        </p:blipFill>
        <p:spPr bwMode="auto">
          <a:xfrm>
            <a:off x="0" y="387092"/>
            <a:ext cx="9144000" cy="647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DWA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6" t="28700" r="22166" b="7600"/>
          <a:stretch/>
        </p:blipFill>
        <p:spPr bwMode="auto">
          <a:xfrm>
            <a:off x="1009650" y="1657350"/>
            <a:ext cx="71437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32275" r="22348" b="27345"/>
          <a:stretch/>
        </p:blipFill>
        <p:spPr bwMode="auto">
          <a:xfrm>
            <a:off x="762000" y="3429001"/>
            <a:ext cx="73152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7" t="30055" r="21838" b="14826"/>
          <a:stretch/>
        </p:blipFill>
        <p:spPr bwMode="auto">
          <a:xfrm>
            <a:off x="990600" y="2057400"/>
            <a:ext cx="71818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6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30972" r="24973" b="9056"/>
          <a:stretch/>
        </p:blipFill>
        <p:spPr bwMode="auto">
          <a:xfrm>
            <a:off x="609600" y="1676400"/>
            <a:ext cx="69151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30037" r="24504" b="8576"/>
          <a:stretch/>
        </p:blipFill>
        <p:spPr bwMode="auto">
          <a:xfrm>
            <a:off x="990600" y="1752600"/>
            <a:ext cx="68770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30548" r="17882" b="5333"/>
          <a:stretch/>
        </p:blipFill>
        <p:spPr bwMode="auto">
          <a:xfrm>
            <a:off x="685800" y="1695450"/>
            <a:ext cx="78105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30039" r="18111" b="5111"/>
          <a:stretch/>
        </p:blipFill>
        <p:spPr bwMode="auto">
          <a:xfrm>
            <a:off x="552450" y="1697370"/>
            <a:ext cx="7829550" cy="51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Dynamic Window </a:t>
            </a:r>
            <a:r>
              <a:rPr lang="en-US" dirty="0" smtClean="0"/>
              <a:t>Approach: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PLUSES of this method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6" t="30042" r="19956" b="28639"/>
          <a:stretch/>
        </p:blipFill>
        <p:spPr bwMode="auto">
          <a:xfrm>
            <a:off x="857250" y="2286000"/>
            <a:ext cx="7467600" cy="33337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821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of DWA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7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4000" r="13889" b="5333"/>
          <a:stretch/>
        </p:blipFill>
        <p:spPr bwMode="auto">
          <a:xfrm>
            <a:off x="0" y="94578"/>
            <a:ext cx="9448800" cy="672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3778" r="13750" b="5777"/>
          <a:stretch/>
        </p:blipFill>
        <p:spPr bwMode="auto">
          <a:xfrm>
            <a:off x="-19050" y="347708"/>
            <a:ext cx="9163050" cy="649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3556" r="13333" b="5333"/>
          <a:stretch/>
        </p:blipFill>
        <p:spPr bwMode="auto">
          <a:xfrm>
            <a:off x="0" y="298130"/>
            <a:ext cx="9372600" cy="66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3556" r="13195" b="4889"/>
          <a:stretch/>
        </p:blipFill>
        <p:spPr bwMode="auto">
          <a:xfrm>
            <a:off x="0" y="271554"/>
            <a:ext cx="9296400" cy="658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3778" r="13472" b="4889"/>
          <a:stretch/>
        </p:blipFill>
        <p:spPr bwMode="auto">
          <a:xfrm>
            <a:off x="0" y="353260"/>
            <a:ext cx="9144000" cy="65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4000" r="13749" b="5333"/>
          <a:stretch/>
        </p:blipFill>
        <p:spPr bwMode="auto">
          <a:xfrm>
            <a:off x="0" y="387684"/>
            <a:ext cx="9144000" cy="64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14000" r="13333" b="5111"/>
          <a:stretch/>
        </p:blipFill>
        <p:spPr bwMode="auto">
          <a:xfrm>
            <a:off x="0" y="395056"/>
            <a:ext cx="9144000" cy="64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3556" r="13333" b="5333"/>
          <a:stretch/>
        </p:blipFill>
        <p:spPr bwMode="auto">
          <a:xfrm>
            <a:off x="0" y="364272"/>
            <a:ext cx="9144000" cy="645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3778" r="13472" b="5111"/>
          <a:stretch/>
        </p:blipFill>
        <p:spPr bwMode="auto">
          <a:xfrm>
            <a:off x="19050" y="390802"/>
            <a:ext cx="9124950" cy="646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4222" r="13472" b="6000"/>
          <a:stretch/>
        </p:blipFill>
        <p:spPr bwMode="auto">
          <a:xfrm>
            <a:off x="0" y="458982"/>
            <a:ext cx="9144000" cy="63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14000" r="13889" b="6000"/>
          <a:stretch/>
        </p:blipFill>
        <p:spPr bwMode="auto">
          <a:xfrm>
            <a:off x="0" y="396993"/>
            <a:ext cx="9144000" cy="644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821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 Path Planning with A*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Motion Planning in Dynamic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29275" r="24052" b="12548"/>
          <a:stretch/>
        </p:blipFill>
        <p:spPr bwMode="auto">
          <a:xfrm>
            <a:off x="1066800" y="2076451"/>
            <a:ext cx="6819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Robot Path Planning with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t="30630" r="18044" b="12074"/>
          <a:stretch/>
        </p:blipFill>
        <p:spPr bwMode="auto">
          <a:xfrm>
            <a:off x="1009651" y="1981200"/>
            <a:ext cx="74295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3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A*: Minimize the estimated Path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0700" r="19405" b="12285"/>
          <a:stretch/>
        </p:blipFill>
        <p:spPr bwMode="auto">
          <a:xfrm>
            <a:off x="990600" y="2057400"/>
            <a:ext cx="71247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8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912495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Path Planning for Robots in a Grid-World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t="38637" r="18756" b="17977"/>
          <a:stretch/>
        </p:blipFill>
        <p:spPr bwMode="auto">
          <a:xfrm>
            <a:off x="0" y="2590800"/>
            <a:ext cx="8938054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Deterministic 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29599" r="24362" b="9384"/>
          <a:stretch/>
        </p:blipFill>
        <p:spPr bwMode="auto">
          <a:xfrm>
            <a:off x="1200150" y="1790700"/>
            <a:ext cx="68199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1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Typical Assumption in Robotics for A* Path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34671" r="26383" b="25348"/>
          <a:stretch/>
        </p:blipFill>
        <p:spPr bwMode="auto">
          <a:xfrm>
            <a:off x="1219200" y="3124200"/>
            <a:ext cx="6743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21145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A* for robot path planning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33388" r="19365" b="30376"/>
          <a:stretch/>
        </p:blipFill>
        <p:spPr bwMode="auto">
          <a:xfrm>
            <a:off x="1200150" y="3352801"/>
            <a:ext cx="74676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4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533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 of the Grid Map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0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Convolution of the Grid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31117" r="23835" b="11848"/>
          <a:stretch/>
        </p:blipFill>
        <p:spPr bwMode="auto">
          <a:xfrm>
            <a:off x="723900" y="2057400"/>
            <a:ext cx="7410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3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Example: Map Convolution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29521" r="19776" b="21325"/>
          <a:stretch/>
        </p:blipFill>
        <p:spPr bwMode="auto">
          <a:xfrm>
            <a:off x="876300" y="2438400"/>
            <a:ext cx="7620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3779" r="14027" b="5555"/>
          <a:stretch/>
        </p:blipFill>
        <p:spPr bwMode="auto">
          <a:xfrm>
            <a:off x="0" y="79960"/>
            <a:ext cx="9124950" cy="650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0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Challenges for Optimal Path planning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9186" r="18528" b="41185"/>
          <a:stretch/>
        </p:blipFill>
        <p:spPr bwMode="auto">
          <a:xfrm>
            <a:off x="838200" y="3962400"/>
            <a:ext cx="762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14222" r="13610" b="5555"/>
          <a:stretch/>
        </p:blipFill>
        <p:spPr bwMode="auto">
          <a:xfrm>
            <a:off x="-38100" y="383902"/>
            <a:ext cx="9182100" cy="64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5D – Planning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Alternative to Two-Layered Architecture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t="19937" r="18361" b="22825"/>
          <a:stretch/>
        </p:blipFill>
        <p:spPr bwMode="auto">
          <a:xfrm>
            <a:off x="971550" y="2266950"/>
            <a:ext cx="75247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533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Search Space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1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Search Space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33777" r="19410" b="16979"/>
          <a:stretch/>
        </p:blipFill>
        <p:spPr bwMode="auto">
          <a:xfrm>
            <a:off x="990600" y="2438400"/>
            <a:ext cx="76009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Search Space Problem Formalization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1428751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What is the problem?</a:t>
            </a:r>
          </a:p>
          <a:p>
            <a:r>
              <a:rPr lang="en-US" dirty="0" smtClean="0"/>
              <a:t>What is a solution?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32575" r="20804" b="20163"/>
          <a:stretch/>
        </p:blipFill>
        <p:spPr bwMode="auto">
          <a:xfrm>
            <a:off x="666750" y="3028951"/>
            <a:ext cx="75628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Main Steps of the 5D algorithm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30896" r="20452" b="16038"/>
          <a:stretch/>
        </p:blipFill>
        <p:spPr bwMode="auto">
          <a:xfrm>
            <a:off x="1009650" y="2438400"/>
            <a:ext cx="72580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Updating the Grid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30579" r="21732" b="10864"/>
          <a:stretch/>
        </p:blipFill>
        <p:spPr bwMode="auto">
          <a:xfrm>
            <a:off x="838200" y="2114550"/>
            <a:ext cx="72961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Find a Path in the 2D-Space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29672" r="18750" b="15063"/>
          <a:stretch/>
        </p:blipFill>
        <p:spPr bwMode="auto">
          <a:xfrm>
            <a:off x="838200" y="2209800"/>
            <a:ext cx="7734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Restricting the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t="32109" r="19630" b="30261"/>
          <a:stretch/>
        </p:blipFill>
        <p:spPr bwMode="auto">
          <a:xfrm>
            <a:off x="781050" y="3600450"/>
            <a:ext cx="7562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Space Restriction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33021" r="24262" b="11106"/>
          <a:stretch/>
        </p:blipFill>
        <p:spPr bwMode="auto">
          <a:xfrm>
            <a:off x="1295400" y="2314576"/>
            <a:ext cx="67437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Classic Two-Layered Architecture for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33067" r="16552" b="11928"/>
          <a:stretch/>
        </p:blipFill>
        <p:spPr bwMode="auto">
          <a:xfrm>
            <a:off x="704850" y="2057400"/>
            <a:ext cx="81534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Find a Path in the Five Dimensional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32093" r="19056" b="31397"/>
          <a:stretch/>
        </p:blipFill>
        <p:spPr bwMode="auto">
          <a:xfrm>
            <a:off x="933450" y="3409950"/>
            <a:ext cx="7200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153400" cy="5486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and Comparisons to other approaches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4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30956" r="28428" b="13876"/>
          <a:stretch/>
        </p:blipFill>
        <p:spPr bwMode="auto">
          <a:xfrm>
            <a:off x="457200" y="1588124"/>
            <a:ext cx="6705600" cy="525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9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Timeouts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30757" r="29001" b="34365"/>
          <a:stretch/>
        </p:blipFill>
        <p:spPr bwMode="auto">
          <a:xfrm>
            <a:off x="857250" y="2895601"/>
            <a:ext cx="63055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Alternative Steering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34910" r="27750" b="35212"/>
          <a:stretch/>
        </p:blipFill>
        <p:spPr bwMode="auto">
          <a:xfrm>
            <a:off x="1009650" y="3238500"/>
            <a:ext cx="6305550" cy="239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Timeout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t="29371" r="24152" b="11244"/>
          <a:stretch/>
        </p:blipFill>
        <p:spPr bwMode="auto">
          <a:xfrm>
            <a:off x="1066800" y="1752600"/>
            <a:ext cx="64008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6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Example and Comparisons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t="34782" r="18110" b="20546"/>
          <a:stretch/>
        </p:blipFill>
        <p:spPr bwMode="auto">
          <a:xfrm>
            <a:off x="0" y="2728546"/>
            <a:ext cx="9144000" cy="411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2438400"/>
            <a:ext cx="3276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1630" r="19488" b="13983"/>
          <a:stretch/>
        </p:blipFill>
        <p:spPr bwMode="auto">
          <a:xfrm>
            <a:off x="-38100" y="492059"/>
            <a:ext cx="9182100" cy="636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21633" r="19550" b="15297"/>
          <a:stretch/>
        </p:blipFill>
        <p:spPr bwMode="auto">
          <a:xfrm>
            <a:off x="0" y="825661"/>
            <a:ext cx="8991600" cy="603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21944" r="25774" b="12053"/>
          <a:stretch/>
        </p:blipFill>
        <p:spPr bwMode="auto">
          <a:xfrm>
            <a:off x="-38100" y="140842"/>
            <a:ext cx="8420100" cy="67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821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Window Approach (DWA)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2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21427" r="25169" b="15275"/>
          <a:stretch/>
        </p:blipFill>
        <p:spPr bwMode="auto">
          <a:xfrm>
            <a:off x="457200" y="397344"/>
            <a:ext cx="8686800" cy="64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059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29036" r="21428" b="14816"/>
          <a:stretch/>
        </p:blipFill>
        <p:spPr bwMode="auto">
          <a:xfrm>
            <a:off x="457200" y="1284646"/>
            <a:ext cx="8686800" cy="548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What else should be discussed?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31355" r="25226" b="43242"/>
          <a:stretch/>
        </p:blipFill>
        <p:spPr bwMode="auto">
          <a:xfrm>
            <a:off x="1276350" y="3467101"/>
            <a:ext cx="66484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Dynamic Window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8" t="35115" r="17425" b="30212"/>
          <a:stretch/>
        </p:blipFill>
        <p:spPr bwMode="auto">
          <a:xfrm>
            <a:off x="685800" y="3200400"/>
            <a:ext cx="7734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Admissible Velocities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2" t="29246" r="20040" b="9708"/>
          <a:stretch/>
        </p:blipFill>
        <p:spPr bwMode="auto">
          <a:xfrm>
            <a:off x="762000" y="1676400"/>
            <a:ext cx="73342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828800" y="21336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524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Reachable Velocities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9453" r="21231" b="10977"/>
          <a:stretch/>
        </p:blipFill>
        <p:spPr bwMode="auto">
          <a:xfrm>
            <a:off x="685800" y="1752600"/>
            <a:ext cx="74485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209</Words>
  <Application>Microsoft Office PowerPoint</Application>
  <PresentationFormat>On-screen Show (4:3)</PresentationFormat>
  <Paragraphs>46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Motion Planning in Dynamic Environments</vt:lpstr>
      <vt:lpstr>Two Challenges for Optimal Path planning</vt:lpstr>
      <vt:lpstr>Classic Two-Layered Architecture for Mobile Robots</vt:lpstr>
      <vt:lpstr>Dynamic Window Approach (DWA)</vt:lpstr>
      <vt:lpstr>Dynamic Window Approach</vt:lpstr>
      <vt:lpstr>Admissible Velocities</vt:lpstr>
      <vt:lpstr>Reachable Velocities</vt:lpstr>
      <vt:lpstr>DWA Search Space</vt:lpstr>
      <vt:lpstr>Dynamic Window Approach</vt:lpstr>
      <vt:lpstr>Dynamic Window Approach</vt:lpstr>
      <vt:lpstr>Dynamic Window Approach</vt:lpstr>
      <vt:lpstr>Dynamic Window Approach</vt:lpstr>
      <vt:lpstr>Dynamic Window Approach</vt:lpstr>
      <vt:lpstr>Dynamic Window Approach</vt:lpstr>
      <vt:lpstr>Dynamic Window Approach: PLUSES of this method</vt:lpstr>
      <vt:lpstr>Problems of DWA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 Path Planning with A*</vt:lpstr>
      <vt:lpstr>Robot Path Planning with A*</vt:lpstr>
      <vt:lpstr>A*: Minimize the estimated Path Costs</vt:lpstr>
      <vt:lpstr>Example: Path Planning for Robots in a Grid-World</vt:lpstr>
      <vt:lpstr>Deterministic Value Iteration</vt:lpstr>
      <vt:lpstr>Typical Assumption in Robotics for A* Path Planning</vt:lpstr>
      <vt:lpstr>Problems with A* for robot path planning</vt:lpstr>
      <vt:lpstr>Convolution of the Grid Map</vt:lpstr>
      <vt:lpstr>Convolution of the Grid Map</vt:lpstr>
      <vt:lpstr>Example: Map Convolution </vt:lpstr>
      <vt:lpstr>PowerPoint Presentation</vt:lpstr>
      <vt:lpstr>PowerPoint Presentation</vt:lpstr>
      <vt:lpstr>5D – Planning.  An Alternative to Two-Layered Architecture</vt:lpstr>
      <vt:lpstr>The Search Space</vt:lpstr>
      <vt:lpstr>The Search Space Problem formulation</vt:lpstr>
      <vt:lpstr>The Search Space Problem Formalization (2)</vt:lpstr>
      <vt:lpstr>The Main Steps of the 5D algorithm</vt:lpstr>
      <vt:lpstr>Updating the Grid Map</vt:lpstr>
      <vt:lpstr>Find a Path in the 2D-Space</vt:lpstr>
      <vt:lpstr>Restricting the Search Space</vt:lpstr>
      <vt:lpstr>Space Restriction</vt:lpstr>
      <vt:lpstr>Find a Path in the Five Dimensional Space</vt:lpstr>
      <vt:lpstr>Example and Comparisons to other approaches</vt:lpstr>
      <vt:lpstr>Example</vt:lpstr>
      <vt:lpstr>Timeouts</vt:lpstr>
      <vt:lpstr>Alternative Steering Command</vt:lpstr>
      <vt:lpstr>Timeout Avoidance</vt:lpstr>
      <vt:lpstr>Another Example and Comparisons</vt:lpstr>
      <vt:lpstr>PowerPoint Presentation</vt:lpstr>
      <vt:lpstr>PowerPoint Presentation</vt:lpstr>
      <vt:lpstr>PowerPoint Presentation</vt:lpstr>
      <vt:lpstr>PowerPoint Presentation</vt:lpstr>
      <vt:lpstr>Summary</vt:lpstr>
      <vt:lpstr>What else should be discussed?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10</cp:revision>
  <dcterms:created xsi:type="dcterms:W3CDTF">2013-01-24T02:46:50Z</dcterms:created>
  <dcterms:modified xsi:type="dcterms:W3CDTF">2013-02-14T04:29:31Z</dcterms:modified>
</cp:coreProperties>
</file>